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2" r:id="rId3"/>
    <p:sldId id="260" r:id="rId4"/>
    <p:sldId id="261" r:id="rId5"/>
    <p:sldId id="263" r:id="rId6"/>
    <p:sldId id="264" r:id="rId7"/>
    <p:sldId id="265" r:id="rId8"/>
    <p:sldId id="267" r:id="rId9"/>
    <p:sldId id="268" r:id="rId10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3CEF-D2A5-4566-A4D7-FB39B6149B91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65A7-E71E-4C0C-A617-3ADF94E65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89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F08CE-DB50-4906-B0E1-C1FC93C59F7A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0A0D0-718A-44D9-86D5-20AECFC08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848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1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Editing menu now on</a:t>
            </a:r>
            <a:r>
              <a:rPr lang="en-GB" baseline="0" dirty="0" smtClean="0"/>
              <a:t> the side and scrolls with the page so it’s always available where you are on screen.</a:t>
            </a:r>
          </a:p>
          <a:p>
            <a:r>
              <a:rPr lang="en-GB" baseline="0" dirty="0" smtClean="0"/>
              <a:t>Add text box and image as available at top of the list for quick access as well as within their usual 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40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9D23-D8D3-4DA7-A2A8-46380B371B39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D055-F19F-4D00-A368-835021E80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4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9D23-D8D3-4DA7-A2A8-46380B371B39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D055-F19F-4D00-A368-835021E80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2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9D23-D8D3-4DA7-A2A8-46380B371B39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D055-F19F-4D00-A368-835021E80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27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9D23-D8D3-4DA7-A2A8-46380B371B39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D055-F19F-4D00-A368-835021E80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4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9D23-D8D3-4DA7-A2A8-46380B371B39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D055-F19F-4D00-A368-835021E80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0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9D23-D8D3-4DA7-A2A8-46380B371B39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D055-F19F-4D00-A368-835021E80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1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9D23-D8D3-4DA7-A2A8-46380B371B39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D055-F19F-4D00-A368-835021E80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1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9D23-D8D3-4DA7-A2A8-46380B371B39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D055-F19F-4D00-A368-835021E80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30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9D23-D8D3-4DA7-A2A8-46380B371B39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D055-F19F-4D00-A368-835021E80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50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9D23-D8D3-4DA7-A2A8-46380B371B39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D055-F19F-4D00-A368-835021E80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3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9D23-D8D3-4DA7-A2A8-46380B371B39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D055-F19F-4D00-A368-835021E80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5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9D23-D8D3-4DA7-A2A8-46380B371B39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D055-F19F-4D00-A368-835021E80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36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anual.mahara.org/en/1.8/content/resume.html#index-3" TargetMode="External"/><Relationship Id="rId13" Type="http://schemas.openxmlformats.org/officeDocument/2006/relationships/hyperlink" Target="http://manual.mahara.org/en/1.8/portfolio/page_editor.html#index-3" TargetMode="External"/><Relationship Id="rId18" Type="http://schemas.openxmlformats.org/officeDocument/2006/relationships/hyperlink" Target="http://manual.mahara.org/en/1.8/administration/institutions.html#index-12" TargetMode="External"/><Relationship Id="rId26" Type="http://schemas.openxmlformats.org/officeDocument/2006/relationships/hyperlink" Target="http://manual.mahara.org/en/1.8/content/plans.html#index-2" TargetMode="External"/><Relationship Id="rId3" Type="http://schemas.openxmlformats.org/officeDocument/2006/relationships/hyperlink" Target="http://manual.mahara.org/en/1.8/content/notes.html#index-2" TargetMode="External"/><Relationship Id="rId21" Type="http://schemas.openxmlformats.org/officeDocument/2006/relationships/hyperlink" Target="http://manual.mahara.org/en/1.8/administration/config_site.html#index-10" TargetMode="External"/><Relationship Id="rId7" Type="http://schemas.openxmlformats.org/officeDocument/2006/relationships/hyperlink" Target="http://manual.mahara.org/en/1.8/content/notes.html#index-1" TargetMode="External"/><Relationship Id="rId12" Type="http://schemas.openxmlformats.org/officeDocument/2006/relationships/hyperlink" Target="http://manual.mahara.org/en/1.8/administration/users.html#index-2" TargetMode="External"/><Relationship Id="rId17" Type="http://schemas.openxmlformats.org/officeDocument/2006/relationships/hyperlink" Target="http://manual.mahara.org/en/1.8/administration/institutions.html#index-13" TargetMode="External"/><Relationship Id="rId25" Type="http://schemas.openxmlformats.org/officeDocument/2006/relationships/hyperlink" Target="http://manual.mahara.org/en/1.8/portfolio/collections.html#index-3" TargetMode="External"/><Relationship Id="rId2" Type="http://schemas.openxmlformats.org/officeDocument/2006/relationships/hyperlink" Target="http://manual.mahara.org/en/1.8/content/resume.html#index-5" TargetMode="External"/><Relationship Id="rId16" Type="http://schemas.openxmlformats.org/officeDocument/2006/relationships/hyperlink" Target="http://manual.mahara.org/en/1.8/portfolio/import.html#index-0" TargetMode="External"/><Relationship Id="rId20" Type="http://schemas.openxmlformats.org/officeDocument/2006/relationships/hyperlink" Target="http://manual.mahara.org/en/1.8/administration/config_site.html#index-8" TargetMode="External"/><Relationship Id="rId29" Type="http://schemas.openxmlformats.org/officeDocument/2006/relationships/hyperlink" Target="http://manual.mahara.org/en/1.8/content/resume.html#index-1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manual.mahara.org/en/1.8/administration/users.html#index-10" TargetMode="External"/><Relationship Id="rId11" Type="http://schemas.openxmlformats.org/officeDocument/2006/relationships/hyperlink" Target="http://manual.mahara.org/en/1.8/blocks/files.html#index-8" TargetMode="External"/><Relationship Id="rId24" Type="http://schemas.openxmlformats.org/officeDocument/2006/relationships/hyperlink" Target="http://manual.mahara.org/en/1.8/administration/institutions.html#index-3" TargetMode="External"/><Relationship Id="rId5" Type="http://schemas.openxmlformats.org/officeDocument/2006/relationships/hyperlink" Target="http://manual.mahara.org/en/1.8/administration/users.html#index-3" TargetMode="External"/><Relationship Id="rId15" Type="http://schemas.openxmlformats.org/officeDocument/2006/relationships/hyperlink" Target="http://manual.mahara.org/en/1.8/misc/fulltextsearch.html#index-0" TargetMode="External"/><Relationship Id="rId23" Type="http://schemas.openxmlformats.org/officeDocument/2006/relationships/hyperlink" Target="http://manual.mahara.org/en/1.8/administration/config_site.html#index-26" TargetMode="External"/><Relationship Id="rId28" Type="http://schemas.openxmlformats.org/officeDocument/2006/relationships/hyperlink" Target="http://manual.mahara.org/en/1.8/content/notes.html#index-4" TargetMode="External"/><Relationship Id="rId10" Type="http://schemas.openxmlformats.org/officeDocument/2006/relationships/hyperlink" Target="http://manual.mahara.org/en/1.8/administration/institutions.html#index-2" TargetMode="External"/><Relationship Id="rId19" Type="http://schemas.openxmlformats.org/officeDocument/2006/relationships/hyperlink" Target="http://manual.mahara.org/en/1.8/intro/dashboard.html#index-3" TargetMode="External"/><Relationship Id="rId4" Type="http://schemas.openxmlformats.org/officeDocument/2006/relationships/hyperlink" Target="http://manual.mahara.org/en/1.8/portfolio/page_editor.html#index-4" TargetMode="External"/><Relationship Id="rId9" Type="http://schemas.openxmlformats.org/officeDocument/2006/relationships/hyperlink" Target="http://manual.mahara.org/en/1.8/content/journal.html#index-4" TargetMode="External"/><Relationship Id="rId14" Type="http://schemas.openxmlformats.org/officeDocument/2006/relationships/hyperlink" Target="http://manual.mahara.org/en/1.8/administration/config_site.html#index-28" TargetMode="External"/><Relationship Id="rId22" Type="http://schemas.openxmlformats.org/officeDocument/2006/relationships/hyperlink" Target="http://manual.mahara.org/en/1.8/blocks/blocks.html#index-1" TargetMode="External"/><Relationship Id="rId27" Type="http://schemas.openxmlformats.org/officeDocument/2006/relationships/hyperlink" Target="http://manual.mahara.org/en/1.8/content/plans.html#index-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nual.mahara.org/en/1.8/content/journal.html#index-4" TargetMode="External"/><Relationship Id="rId7" Type="http://schemas.openxmlformats.org/officeDocument/2006/relationships/hyperlink" Target="http://manual.mahara.org/en/1.8/administration/config_site.html#index-26" TargetMode="External"/><Relationship Id="rId2" Type="http://schemas.openxmlformats.org/officeDocument/2006/relationships/hyperlink" Target="http://manual.mahara.org/en/1.8/portfolio/page_editor.html#index-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nual.mahara.org/en/1.8/blocks/blocks.html#index-1" TargetMode="External"/><Relationship Id="rId5" Type="http://schemas.openxmlformats.org/officeDocument/2006/relationships/hyperlink" Target="http://manual.mahara.org/en/1.8/intro/dashboard.html#index-3" TargetMode="External"/><Relationship Id="rId4" Type="http://schemas.openxmlformats.org/officeDocument/2006/relationships/hyperlink" Target="http://manual.mahara.org/en/1.8/portfolio/page_editor.html#index-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683568" y="3863906"/>
            <a:ext cx="7772400" cy="2229390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GB" sz="5400" b="1" dirty="0" smtClean="0">
                <a:solidFill>
                  <a:schemeClr val="accent3">
                    <a:lumMod val="75000"/>
                  </a:schemeClr>
                </a:solidFill>
              </a:rPr>
              <a:t>Group Meeting</a:t>
            </a:r>
            <a:endParaRPr lang="en-GB" sz="5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 algn="ctr">
              <a:buNone/>
            </a:pPr>
            <a:r>
              <a:rPr lang="en-GB" sz="5400" b="1" dirty="0" smtClean="0">
                <a:solidFill>
                  <a:schemeClr val="accent3">
                    <a:lumMod val="75000"/>
                  </a:schemeClr>
                </a:solidFill>
              </a:rPr>
              <a:t>November 29</a:t>
            </a:r>
            <a:r>
              <a:rPr lang="en-GB" sz="5400" b="1" baseline="30000" dirty="0" smtClean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GB" sz="5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5400" b="1" dirty="0" smtClean="0">
                <a:solidFill>
                  <a:schemeClr val="accent3">
                    <a:lumMod val="75000"/>
                  </a:schemeClr>
                </a:solidFill>
              </a:rPr>
              <a:t>2013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Welcome &amp; Introductions </a:t>
            </a:r>
          </a:p>
          <a:p>
            <a:pPr marL="0" indent="0">
              <a:buNone/>
            </a:pPr>
            <a:r>
              <a:rPr lang="en-GB" sz="2800" dirty="0" smtClean="0"/>
              <a:t>Mahara 1.8 New Features </a:t>
            </a:r>
            <a:r>
              <a:rPr lang="en-GB" sz="2800" dirty="0" smtClean="0"/>
              <a:t>(Demo)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Discussion –  Improving Usability &amp; Workflow</a:t>
            </a:r>
            <a:br>
              <a:rPr lang="en-GB" sz="2800" dirty="0" smtClean="0"/>
            </a:b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Tea Break</a:t>
            </a:r>
            <a:br>
              <a:rPr lang="en-GB" sz="2800" dirty="0" smtClean="0"/>
            </a:b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Discussion – Next Event</a:t>
            </a:r>
          </a:p>
          <a:p>
            <a:pPr marL="0" indent="0">
              <a:buNone/>
            </a:pPr>
            <a:r>
              <a:rPr lang="en-GB" sz="2800" dirty="0" smtClean="0"/>
              <a:t>Any Other Business </a:t>
            </a:r>
          </a:p>
          <a:p>
            <a:pPr marL="0" indent="0">
              <a:buNone/>
            </a:pPr>
            <a:r>
              <a:rPr lang="en-GB" sz="2800" dirty="0" smtClean="0"/>
              <a:t>Creating Mahara Skins (Demo)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003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143000"/>
          </a:xfrm>
        </p:spPr>
        <p:txBody>
          <a:bodyPr>
            <a:noAutofit/>
          </a:bodyPr>
          <a:lstStyle/>
          <a:p>
            <a:pPr lvl="0"/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New </a:t>
            </a:r>
            <a:r>
              <a:rPr lang="en-US" altLang="en-US" dirty="0" smtClean="0">
                <a:solidFill>
                  <a:schemeClr val="tx1"/>
                </a:solidFill>
                <a:cs typeface="Arial" charset="0"/>
              </a:rPr>
              <a:t>in </a:t>
            </a:r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1.8 – the whole </a:t>
            </a:r>
            <a:r>
              <a:rPr lang="en-US" altLang="en-US" dirty="0" smtClean="0">
                <a:solidFill>
                  <a:schemeClr val="tx1"/>
                </a:solidFill>
                <a:cs typeface="Arial" charset="0"/>
              </a:rPr>
              <a:t>cheeseboard</a:t>
            </a:r>
            <a:endParaRPr lang="en-GB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504" y="1231699"/>
            <a:ext cx="4536504" cy="4645573"/>
          </a:xfrm>
        </p:spPr>
        <p:txBody>
          <a:bodyPr>
            <a:noAutofit/>
          </a:bodyPr>
          <a:lstStyle/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>
                <a:latin typeface="Arial" charset="0"/>
                <a:cs typeface="Arial" charset="0"/>
                <a:hlinkClick r:id="rId2"/>
              </a:rPr>
              <a:t>Attachments on résumé fields</a:t>
            </a:r>
            <a:endParaRPr lang="en-US" altLang="en-US" sz="1600" dirty="0">
              <a:latin typeface="Arial" charset="0"/>
              <a:cs typeface="Arial" charset="0"/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>
                <a:latin typeface="Arial" charset="0"/>
                <a:cs typeface="Arial" charset="0"/>
                <a:hlinkClick r:id="rId3"/>
              </a:rPr>
              <a:t>Attachments on text boxes / notes</a:t>
            </a:r>
            <a:endParaRPr lang="en-US" altLang="en-US" sz="1600" dirty="0">
              <a:latin typeface="Arial" charset="0"/>
              <a:cs typeface="Arial" charset="0"/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>
                <a:latin typeface="Arial" charset="0"/>
                <a:cs typeface="Arial" charset="0"/>
                <a:hlinkClick r:id="rId4"/>
              </a:rPr>
              <a:t>Content chooser on the left-hand side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>
                <a:latin typeface="Arial" charset="0"/>
                <a:cs typeface="Arial" charset="0"/>
                <a:hlinkClick r:id="rId5"/>
              </a:rPr>
              <a:t>Display authentication method in the user search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>
                <a:latin typeface="Arial" charset="0"/>
                <a:cs typeface="Arial" charset="0"/>
                <a:hlinkClick r:id="rId6"/>
              </a:rPr>
              <a:t>Display external / remote username field only for required authentication methods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>
                <a:latin typeface="Arial" charset="0"/>
                <a:cs typeface="Arial" charset="0"/>
                <a:hlinkClick r:id="rId7"/>
              </a:rPr>
              <a:t>Display note title on Notes overview page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>
                <a:latin typeface="Arial" charset="0"/>
                <a:cs typeface="Arial" charset="0"/>
                <a:hlinkClick r:id="rId8"/>
              </a:rPr>
              <a:t>Don't specify gender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>
                <a:latin typeface="Arial" charset="0"/>
                <a:cs typeface="Arial" charset="0"/>
                <a:hlinkClick r:id="rId9"/>
              </a:rPr>
              <a:t>Drag and drop files into files area</a:t>
            </a:r>
            <a:endParaRPr lang="en-US" altLang="en-US" sz="1600" dirty="0">
              <a:latin typeface="Arial" charset="0"/>
              <a:cs typeface="Arial" charset="0"/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>
                <a:latin typeface="Arial" charset="0"/>
                <a:cs typeface="Arial" charset="0"/>
                <a:hlinkClick r:id="rId10"/>
              </a:rPr>
              <a:t>Drop-down navigation as institution settings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>
                <a:latin typeface="Arial" charset="0"/>
                <a:cs typeface="Arial" charset="0"/>
                <a:hlinkClick r:id="rId11"/>
              </a:rPr>
              <a:t>Embed PDF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>
                <a:latin typeface="Arial" charset="0"/>
                <a:cs typeface="Arial" charset="0"/>
                <a:hlinkClick r:id="rId12"/>
              </a:rPr>
              <a:t>Filter by duplicate email addresses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>
                <a:latin typeface="Arial" charset="0"/>
                <a:cs typeface="Arial" charset="0"/>
                <a:hlinkClick r:id="rId13"/>
              </a:rPr>
              <a:t>Flexible page layout: Arrange content on pages in rows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>
                <a:latin typeface="Arial" charset="0"/>
                <a:cs typeface="Arial" charset="0"/>
                <a:hlinkClick r:id="rId14"/>
              </a:rPr>
              <a:t>Fonts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1600" dirty="0" err="1">
                <a:latin typeface="Arial" charset="0"/>
                <a:cs typeface="Arial" charset="0"/>
                <a:hlinkClick r:id="rId15"/>
              </a:rPr>
              <a:t>Fulltext</a:t>
            </a:r>
            <a:r>
              <a:rPr lang="en-US" altLang="en-US" sz="1600" dirty="0">
                <a:latin typeface="Arial" charset="0"/>
                <a:cs typeface="Arial" charset="0"/>
                <a:hlinkClick r:id="rId15"/>
              </a:rPr>
              <a:t> </a:t>
            </a:r>
            <a:r>
              <a:rPr lang="en-US" altLang="en-US" sz="1600" dirty="0" smtClean="0">
                <a:latin typeface="Arial" charset="0"/>
                <a:cs typeface="Arial" charset="0"/>
                <a:hlinkClick r:id="rId15"/>
              </a:rPr>
              <a:t>search</a:t>
            </a:r>
            <a:endParaRPr lang="en-US" altLang="en-US" sz="1600" dirty="0">
              <a:latin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8697" y="1231699"/>
            <a:ext cx="4185791" cy="4645573"/>
          </a:xfrm>
        </p:spPr>
        <p:txBody>
          <a:bodyPr>
            <a:normAutofit/>
          </a:bodyPr>
          <a:lstStyle/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 smtClean="0">
                <a:latin typeface="Arial" charset="0"/>
                <a:cs typeface="Arial" charset="0"/>
                <a:hlinkClick r:id="rId16"/>
              </a:rPr>
              <a:t>Import </a:t>
            </a:r>
            <a:r>
              <a:rPr lang="en-US" altLang="en-US" sz="1600" dirty="0">
                <a:latin typeface="Arial" charset="0"/>
                <a:cs typeface="Arial" charset="0"/>
                <a:hlinkClick r:id="rId16"/>
              </a:rPr>
              <a:t>Leap2A file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>
                <a:latin typeface="Arial" charset="0"/>
                <a:cs typeface="Arial" charset="0"/>
                <a:hlinkClick r:id="rId17"/>
              </a:rPr>
              <a:t>LDAP group sync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>
                <a:latin typeface="Arial" charset="0"/>
                <a:cs typeface="Arial" charset="0"/>
                <a:hlinkClick r:id="rId18"/>
              </a:rPr>
              <a:t>LDAP user sync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>
                <a:latin typeface="Arial" charset="0"/>
                <a:cs typeface="Arial" charset="0"/>
                <a:hlinkClick r:id="rId19"/>
              </a:rPr>
              <a:t>Link to profile pictures page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>
                <a:latin typeface="Arial" charset="0"/>
                <a:cs typeface="Arial" charset="0"/>
                <a:hlinkClick r:id="rId20"/>
              </a:rPr>
              <a:t>Override user account lifetime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>
                <a:latin typeface="Arial" charset="0"/>
                <a:cs typeface="Arial" charset="0"/>
                <a:hlinkClick r:id="rId21"/>
              </a:rPr>
              <a:t>Path to </a:t>
            </a:r>
            <a:r>
              <a:rPr lang="en-US" altLang="en-US" sz="1600" dirty="0" err="1">
                <a:latin typeface="Arial" charset="0"/>
                <a:cs typeface="Arial" charset="0"/>
                <a:hlinkClick r:id="rId21"/>
              </a:rPr>
              <a:t>ClamAV</a:t>
            </a:r>
            <a:r>
              <a:rPr lang="en-US" altLang="en-US" sz="1600" dirty="0">
                <a:latin typeface="Arial" charset="0"/>
                <a:cs typeface="Arial" charset="0"/>
                <a:hlinkClick r:id="rId21"/>
              </a:rPr>
              <a:t> shown in security settings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>
                <a:latin typeface="Arial" charset="0"/>
                <a:cs typeface="Arial" charset="0"/>
                <a:hlinkClick r:id="rId22"/>
              </a:rPr>
              <a:t>Safeguard before moving away accidentally before having saved information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>
                <a:latin typeface="Arial" charset="0"/>
                <a:cs typeface="Arial" charset="0"/>
                <a:hlinkClick r:id="rId23"/>
              </a:rPr>
              <a:t>Skins</a:t>
            </a:r>
            <a:endParaRPr lang="en-US" altLang="en-US" sz="1600" dirty="0">
              <a:latin typeface="Arial" charset="0"/>
              <a:cs typeface="Arial" charset="0"/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>
                <a:latin typeface="Arial" charset="0"/>
                <a:cs typeface="Arial" charset="0"/>
                <a:hlinkClick r:id="rId24"/>
              </a:rPr>
              <a:t>Skins as institution settings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>
                <a:latin typeface="Arial" charset="0"/>
                <a:cs typeface="Arial" charset="0"/>
                <a:hlinkClick r:id="rId25"/>
              </a:rPr>
              <a:t>Tags on collections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>
                <a:latin typeface="Arial" charset="0"/>
                <a:cs typeface="Arial" charset="0"/>
                <a:hlinkClick r:id="rId26"/>
              </a:rPr>
              <a:t>Tags on plans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>
                <a:latin typeface="Arial" charset="0"/>
                <a:cs typeface="Arial" charset="0"/>
                <a:hlinkClick r:id="rId27"/>
              </a:rPr>
              <a:t>Tags on tasks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>
                <a:latin typeface="Arial" charset="0"/>
                <a:cs typeface="Arial" charset="0"/>
                <a:hlinkClick r:id="rId28"/>
              </a:rPr>
              <a:t>Tags on text boxes / notes</a:t>
            </a:r>
            <a:r>
              <a:rPr lang="en-US" altLang="en-US" sz="1600" dirty="0"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en-US" altLang="en-US" sz="1600" dirty="0">
                <a:latin typeface="Arial" charset="0"/>
                <a:cs typeface="Arial" charset="0"/>
                <a:hlinkClick r:id="rId29"/>
              </a:rPr>
              <a:t>URL for </a:t>
            </a:r>
            <a:r>
              <a:rPr lang="en-US" altLang="en-US" sz="1600" dirty="0" smtClean="0">
                <a:latin typeface="Arial" charset="0"/>
                <a:cs typeface="Arial" charset="0"/>
                <a:hlinkClick r:id="rId29"/>
              </a:rPr>
              <a:t>publication</a:t>
            </a:r>
            <a:endParaRPr lang="en-US" altLang="en-US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43000"/>
          </a:xfrm>
        </p:spPr>
        <p:txBody>
          <a:bodyPr>
            <a:noAutofit/>
          </a:bodyPr>
          <a:lstStyle/>
          <a:p>
            <a:pPr lvl="0"/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New in </a:t>
            </a:r>
            <a:r>
              <a:rPr lang="en-US" altLang="en-US" dirty="0" smtClean="0">
                <a:solidFill>
                  <a:schemeClr val="tx1"/>
                </a:solidFill>
                <a:cs typeface="Arial" charset="0"/>
              </a:rPr>
              <a:t>1.8 – some choice </a:t>
            </a:r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bits</a:t>
            </a:r>
            <a:r>
              <a:rPr lang="en-US" altLang="en-US" dirty="0" smtClean="0">
                <a:solidFill>
                  <a:schemeClr val="tx1"/>
                </a:solidFill>
                <a:cs typeface="Arial" charset="0"/>
              </a:rPr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277072"/>
          </a:xfrm>
        </p:spPr>
        <p:txBody>
          <a:bodyPr>
            <a:noAutofit/>
          </a:bodyPr>
          <a:lstStyle/>
          <a:p>
            <a:pPr marL="51435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800" dirty="0" smtClean="0">
                <a:latin typeface="Arial" charset="0"/>
                <a:cs typeface="Arial" charset="0"/>
                <a:hlinkClick r:id="rId2"/>
              </a:rPr>
              <a:t>Content </a:t>
            </a:r>
            <a:r>
              <a:rPr lang="en-US" altLang="en-US" sz="1800" dirty="0">
                <a:latin typeface="Arial" charset="0"/>
                <a:cs typeface="Arial" charset="0"/>
                <a:hlinkClick r:id="rId2"/>
              </a:rPr>
              <a:t>chooser on the left-hand side</a:t>
            </a:r>
            <a:r>
              <a:rPr lang="en-US" altLang="en-US" sz="1800" dirty="0">
                <a:latin typeface="Arial" charset="0"/>
                <a:cs typeface="Arial" charset="0"/>
              </a:rPr>
              <a:t> </a:t>
            </a:r>
            <a:r>
              <a:rPr lang="en-US" altLang="en-US" sz="1800" dirty="0" smtClean="0">
                <a:latin typeface="Arial" charset="0"/>
                <a:cs typeface="Arial" charset="0"/>
              </a:rPr>
              <a:t/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endParaRPr lang="en-US" altLang="en-US" sz="1800" dirty="0">
              <a:latin typeface="Arial" charset="0"/>
              <a:cs typeface="Arial" charset="0"/>
            </a:endParaRPr>
          </a:p>
          <a:p>
            <a:pPr marL="51435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800" dirty="0" smtClean="0">
                <a:latin typeface="Arial" charset="0"/>
                <a:cs typeface="Arial" charset="0"/>
                <a:hlinkClick r:id="rId3"/>
              </a:rPr>
              <a:t>Drag </a:t>
            </a:r>
            <a:r>
              <a:rPr lang="en-US" altLang="en-US" sz="1800" dirty="0">
                <a:latin typeface="Arial" charset="0"/>
                <a:cs typeface="Arial" charset="0"/>
                <a:hlinkClick r:id="rId3"/>
              </a:rPr>
              <a:t>and drop files into files </a:t>
            </a:r>
            <a:r>
              <a:rPr lang="en-US" altLang="en-US" sz="1800" dirty="0" smtClean="0">
                <a:latin typeface="Arial" charset="0"/>
                <a:cs typeface="Arial" charset="0"/>
                <a:hlinkClick r:id="rId3"/>
              </a:rPr>
              <a:t>area</a:t>
            </a:r>
            <a:r>
              <a:rPr lang="en-US" altLang="en-US" sz="1800" dirty="0" smtClean="0">
                <a:latin typeface="Arial" charset="0"/>
                <a:cs typeface="Arial" charset="0"/>
              </a:rPr>
              <a:t/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endParaRPr lang="en-US" altLang="en-US" sz="1800" dirty="0">
              <a:latin typeface="Arial" charset="0"/>
              <a:cs typeface="Arial" charset="0"/>
            </a:endParaRPr>
          </a:p>
          <a:p>
            <a:pPr marL="51435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800" dirty="0" smtClean="0">
                <a:latin typeface="Arial" charset="0"/>
                <a:cs typeface="Arial" charset="0"/>
                <a:hlinkClick r:id="rId4"/>
              </a:rPr>
              <a:t>Flexible </a:t>
            </a:r>
            <a:r>
              <a:rPr lang="en-US" altLang="en-US" sz="1800" dirty="0">
                <a:latin typeface="Arial" charset="0"/>
                <a:cs typeface="Arial" charset="0"/>
                <a:hlinkClick r:id="rId4"/>
              </a:rPr>
              <a:t>page layout: Arrange content on pages in rows</a:t>
            </a:r>
            <a:r>
              <a:rPr lang="en-US" altLang="en-US" sz="1800" dirty="0">
                <a:latin typeface="Arial" charset="0"/>
                <a:cs typeface="Arial" charset="0"/>
              </a:rPr>
              <a:t> </a:t>
            </a:r>
            <a:r>
              <a:rPr lang="en-US" altLang="en-US" sz="1800" dirty="0" smtClean="0">
                <a:latin typeface="Arial" charset="0"/>
                <a:cs typeface="Arial" charset="0"/>
              </a:rPr>
              <a:t/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endParaRPr lang="en-US" altLang="en-US" sz="1800" dirty="0">
              <a:latin typeface="Arial" charset="0"/>
              <a:cs typeface="Arial" charset="0"/>
            </a:endParaRPr>
          </a:p>
          <a:p>
            <a:pPr marL="51435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800" dirty="0" smtClean="0">
                <a:latin typeface="Arial" charset="0"/>
                <a:cs typeface="Arial" charset="0"/>
                <a:hlinkClick r:id="rId5"/>
              </a:rPr>
              <a:t>Link </a:t>
            </a:r>
            <a:r>
              <a:rPr lang="en-US" altLang="en-US" sz="1800" dirty="0">
                <a:latin typeface="Arial" charset="0"/>
                <a:cs typeface="Arial" charset="0"/>
                <a:hlinkClick r:id="rId5"/>
              </a:rPr>
              <a:t>to profile pictures page</a:t>
            </a:r>
            <a:r>
              <a:rPr lang="en-US" altLang="en-US" sz="1800" dirty="0">
                <a:latin typeface="Arial" charset="0"/>
                <a:cs typeface="Arial" charset="0"/>
              </a:rPr>
              <a:t> </a:t>
            </a:r>
            <a:r>
              <a:rPr lang="en-US" altLang="en-US" sz="1800" dirty="0" smtClean="0">
                <a:latin typeface="Arial" charset="0"/>
                <a:cs typeface="Arial" charset="0"/>
              </a:rPr>
              <a:t/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endParaRPr lang="en-US" altLang="en-US" sz="1800" dirty="0">
              <a:latin typeface="Arial" charset="0"/>
              <a:cs typeface="Arial" charset="0"/>
            </a:endParaRPr>
          </a:p>
          <a:p>
            <a:pPr marL="51435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800" dirty="0" smtClean="0">
                <a:latin typeface="Arial" charset="0"/>
                <a:cs typeface="Arial" charset="0"/>
                <a:hlinkClick r:id="rId6"/>
              </a:rPr>
              <a:t>Safeguard </a:t>
            </a:r>
            <a:r>
              <a:rPr lang="en-US" altLang="en-US" sz="1800" dirty="0">
                <a:latin typeface="Arial" charset="0"/>
                <a:cs typeface="Arial" charset="0"/>
                <a:hlinkClick r:id="rId6"/>
              </a:rPr>
              <a:t>before moving away accidentally before having saved information</a:t>
            </a:r>
            <a:r>
              <a:rPr lang="en-US" altLang="en-US" sz="1800" dirty="0">
                <a:latin typeface="Arial" charset="0"/>
                <a:cs typeface="Arial" charset="0"/>
              </a:rPr>
              <a:t> </a:t>
            </a:r>
            <a:r>
              <a:rPr lang="en-US" altLang="en-US" sz="1800" dirty="0" smtClean="0">
                <a:latin typeface="Arial" charset="0"/>
                <a:cs typeface="Arial" charset="0"/>
              </a:rPr>
              <a:t/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endParaRPr lang="en-US" altLang="en-US" sz="1800" dirty="0">
              <a:latin typeface="Arial" charset="0"/>
              <a:cs typeface="Arial" charset="0"/>
            </a:endParaRPr>
          </a:p>
          <a:p>
            <a:pPr marL="51435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800" dirty="0" smtClean="0">
                <a:latin typeface="Arial" charset="0"/>
                <a:cs typeface="Arial" charset="0"/>
                <a:hlinkClick r:id="rId7"/>
              </a:rPr>
              <a:t>Skins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– later!</a:t>
            </a:r>
            <a:endParaRPr lang="en-US" altLang="en-US" sz="1800" dirty="0">
              <a:latin typeface="Arial" charset="0"/>
              <a:cs typeface="Arial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462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Reorganised Page Editing Layout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3"/>
            <a:ext cx="8452299" cy="505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334361" y="1268760"/>
            <a:ext cx="6578862" cy="4825726"/>
            <a:chOff x="2757350" y="1483196"/>
            <a:chExt cx="6024675" cy="45434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483196"/>
              <a:ext cx="2409825" cy="454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Moon 3"/>
            <p:cNvSpPr/>
            <p:nvPr/>
          </p:nvSpPr>
          <p:spPr>
            <a:xfrm>
              <a:off x="2757350" y="2822768"/>
              <a:ext cx="3614849" cy="2330029"/>
            </a:xfrm>
            <a:prstGeom prst="moon">
              <a:avLst>
                <a:gd name="adj" fmla="val 160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8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Drag &amp; Drop</a:t>
            </a:r>
            <a:endParaRPr lang="en-GB" dirty="0"/>
          </a:p>
        </p:txBody>
      </p:sp>
      <p:pic>
        <p:nvPicPr>
          <p:cNvPr id="4" name="Drag Drop Mahara18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1063793"/>
            <a:ext cx="8208912" cy="5412491"/>
          </a:xfrm>
        </p:spPr>
      </p:pic>
    </p:spTree>
    <p:extLst>
      <p:ext uri="{BB962C8B-B14F-4D97-AF65-F5344CB8AC3E}">
        <p14:creationId xmlns:p14="http://schemas.microsoft.com/office/powerpoint/2010/main" val="13252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Flexible Page Layouts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1421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6308179" cy="528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Edit Profile Picture</a:t>
            </a:r>
            <a:endParaRPr lang="en-GB" dirty="0"/>
          </a:p>
        </p:txBody>
      </p:sp>
      <p:pic>
        <p:nvPicPr>
          <p:cNvPr id="4" name="mahara profile picture 18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222" y="1412776"/>
            <a:ext cx="8882273" cy="4926724"/>
          </a:xfrm>
        </p:spPr>
      </p:pic>
    </p:spTree>
    <p:extLst>
      <p:ext uri="{BB962C8B-B14F-4D97-AF65-F5344CB8AC3E}">
        <p14:creationId xmlns:p14="http://schemas.microsoft.com/office/powerpoint/2010/main" val="39850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Warning – </a:t>
            </a:r>
            <a:r>
              <a:rPr lang="en-GB" dirty="0" smtClean="0"/>
              <a:t>you are </a:t>
            </a:r>
            <a:r>
              <a:rPr lang="en-GB" dirty="0" smtClean="0"/>
              <a:t>about to lose work</a:t>
            </a:r>
            <a:endParaRPr lang="en-GB" dirty="0"/>
          </a:p>
        </p:txBody>
      </p:sp>
      <p:pic>
        <p:nvPicPr>
          <p:cNvPr id="4" name="save work warning mahara 18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9431" y="1124744"/>
            <a:ext cx="8319033" cy="5439808"/>
          </a:xfrm>
        </p:spPr>
      </p:pic>
    </p:spTree>
    <p:extLst>
      <p:ext uri="{BB962C8B-B14F-4D97-AF65-F5344CB8AC3E}">
        <p14:creationId xmlns:p14="http://schemas.microsoft.com/office/powerpoint/2010/main" val="22210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240</Words>
  <Application>Microsoft Office PowerPoint</Application>
  <PresentationFormat>On-screen Show (4:3)</PresentationFormat>
  <Paragraphs>53</Paragraphs>
  <Slides>9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Agenda</vt:lpstr>
      <vt:lpstr>New in 1.8 – the whole cheeseboard</vt:lpstr>
      <vt:lpstr>New in 1.8 – some choice bits!</vt:lpstr>
      <vt:lpstr>Reorganised Page Editing Layout</vt:lpstr>
      <vt:lpstr>Drag &amp; Drop</vt:lpstr>
      <vt:lpstr>Flexible Page Layouts</vt:lpstr>
      <vt:lpstr>Edit Profile Picture</vt:lpstr>
      <vt:lpstr>Warning – you are about to lose work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McLeod</dc:creator>
  <cp:lastModifiedBy>Gordon McLeod</cp:lastModifiedBy>
  <cp:revision>19</cp:revision>
  <cp:lastPrinted>2013-11-29T09:18:26Z</cp:lastPrinted>
  <dcterms:created xsi:type="dcterms:W3CDTF">2013-11-13T13:46:42Z</dcterms:created>
  <dcterms:modified xsi:type="dcterms:W3CDTF">2013-11-29T09:21:54Z</dcterms:modified>
</cp:coreProperties>
</file>